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27" r:id="rId4"/>
    <p:sldId id="328" r:id="rId5"/>
    <p:sldId id="258" r:id="rId6"/>
    <p:sldId id="259" r:id="rId7"/>
    <p:sldId id="260" r:id="rId8"/>
    <p:sldId id="261" r:id="rId9"/>
    <p:sldId id="262" r:id="rId10"/>
    <p:sldId id="1239" r:id="rId11"/>
    <p:sldId id="1240" r:id="rId12"/>
    <p:sldId id="1241" r:id="rId13"/>
    <p:sldId id="1186" r:id="rId14"/>
    <p:sldId id="1187" r:id="rId15"/>
    <p:sldId id="1242" r:id="rId16"/>
    <p:sldId id="1198" r:id="rId17"/>
    <p:sldId id="1208" r:id="rId18"/>
    <p:sldId id="1243" r:id="rId19"/>
    <p:sldId id="1244" r:id="rId20"/>
    <p:sldId id="1117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1133" r:id="rId29"/>
    <p:sldId id="1135" r:id="rId30"/>
    <p:sldId id="270" r:id="rId31"/>
    <p:sldId id="271" r:id="rId32"/>
    <p:sldId id="272" r:id="rId33"/>
    <p:sldId id="1246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1247" r:id="rId53"/>
    <p:sldId id="291" r:id="rId54"/>
    <p:sldId id="1248" r:id="rId55"/>
    <p:sldId id="1249" r:id="rId56"/>
    <p:sldId id="322" r:id="rId57"/>
    <p:sldId id="323" r:id="rId58"/>
    <p:sldId id="324" r:id="rId59"/>
    <p:sldId id="1245" r:id="rId60"/>
    <p:sldId id="325" r:id="rId6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1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1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2/17/19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5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̆.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Există</a:t>
            </a:r>
            <a:r>
              <a:rPr lang="en-US" sz="2800" dirty="0"/>
              <a:t> un </a:t>
            </a:r>
            <a:r>
              <a:rPr lang="en-US" sz="2800" dirty="0" err="1"/>
              <a:t>tipar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Dar nu </a:t>
            </a:r>
            <a:r>
              <a:rPr lang="en-US" sz="2800" dirty="0" err="1"/>
              <a:t>îl</a:t>
            </a:r>
            <a:r>
              <a:rPr lang="en-US" sz="2800" dirty="0"/>
              <a:t> </a:t>
            </a:r>
            <a:r>
              <a:rPr lang="en-US" sz="2800" dirty="0" err="1"/>
              <a:t>putem</a:t>
            </a:r>
            <a:r>
              <a:rPr lang="en-US" sz="2800" dirty="0"/>
              <a:t> </a:t>
            </a:r>
            <a:r>
              <a:rPr lang="en-US" sz="2800" dirty="0" err="1"/>
              <a:t>exprima</a:t>
            </a:r>
            <a:r>
              <a:rPr lang="en-US" sz="2800" dirty="0"/>
              <a:t> </a:t>
            </a:r>
            <a:r>
              <a:rPr lang="en-US" sz="2800" dirty="0" err="1"/>
              <a:t>programatic</a:t>
            </a:r>
            <a:r>
              <a:rPr lang="en-US" sz="2800" dirty="0"/>
              <a:t> / </a:t>
            </a:r>
            <a:r>
              <a:rPr lang="en-US" sz="2800" dirty="0" err="1"/>
              <a:t>matematic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Avem</a:t>
            </a:r>
            <a:r>
              <a:rPr lang="en-US" sz="2800" dirty="0"/>
              <a:t> date / </a:t>
            </a:r>
            <a:r>
              <a:rPr lang="en-US" sz="2800" dirty="0" err="1"/>
              <a:t>exemple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care </a:t>
            </a:r>
            <a:r>
              <a:rPr lang="en-US" sz="2800" dirty="0" err="1"/>
              <a:t>regăsim</a:t>
            </a:r>
            <a:r>
              <a:rPr lang="en-US" sz="2800" dirty="0"/>
              <a:t> </a:t>
            </a:r>
            <a:r>
              <a:rPr lang="en-US" sz="2800" dirty="0" err="1"/>
              <a:t>acest</a:t>
            </a:r>
            <a:r>
              <a:rPr lang="en-US" sz="2800" dirty="0"/>
              <a:t> </a:t>
            </a:r>
            <a:r>
              <a:rPr lang="en-US" sz="2800" dirty="0" err="1"/>
              <a:t>tipar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tradițională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Învățare</a:t>
            </a:r>
            <a:r>
              <a:rPr lang="en-US" dirty="0"/>
              <a:t> </a:t>
            </a:r>
            <a:r>
              <a:rPr lang="en-US" dirty="0" err="1"/>
              <a:t>automată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învățarea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 dirty="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1990: </a:t>
            </a:r>
            <a:r>
              <a:rPr lang="en-US" sz="2600" dirty="0" err="1"/>
              <a:t>Rețelele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descoperirii</a:t>
            </a:r>
            <a:r>
              <a:rPr lang="en-US" sz="2600" dirty="0"/>
              <a:t> </a:t>
            </a:r>
            <a:r>
              <a:rPr lang="en-US" sz="2600" dirty="0" err="1"/>
              <a:t>algoritmului</a:t>
            </a:r>
            <a:r>
              <a:rPr lang="en-US" sz="2600" dirty="0"/>
              <a:t> de </a:t>
            </a:r>
            <a:r>
              <a:rPr lang="en-US" sz="2600" dirty="0" err="1"/>
              <a:t>propagare</a:t>
            </a:r>
            <a:r>
              <a:rPr lang="en-US" sz="2600" dirty="0"/>
              <a:t> a </a:t>
            </a:r>
            <a:r>
              <a:rPr lang="en-US" sz="2600" dirty="0" err="1"/>
              <a:t>erorii</a:t>
            </a:r>
            <a:r>
              <a:rPr lang="en-US" sz="2600" dirty="0"/>
              <a:t> </a:t>
            </a:r>
            <a:r>
              <a:rPr lang="en-US" sz="2600" dirty="0" err="1"/>
              <a:t>înapoi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cu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straturi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2000: </a:t>
            </a:r>
            <a:r>
              <a:rPr lang="en-US" sz="2600" dirty="0" err="1"/>
              <a:t>Metodele</a:t>
            </a:r>
            <a:r>
              <a:rPr lang="en-US" sz="2600" dirty="0"/>
              <a:t> kernel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din </a:t>
            </a:r>
            <a:r>
              <a:rPr lang="en-US" sz="2600" dirty="0" err="1"/>
              <a:t>cauza</a:t>
            </a:r>
            <a:r>
              <a:rPr lang="en-US" sz="2600" dirty="0"/>
              <a:t> </a:t>
            </a:r>
            <a:r>
              <a:rPr lang="en-US" sz="2600" dirty="0" err="1"/>
              <a:t>instabilității</a:t>
            </a:r>
            <a:r>
              <a:rPr lang="en-US" sz="2600" dirty="0"/>
              <a:t> </a:t>
            </a:r>
            <a:r>
              <a:rPr lang="en-US" sz="2600" dirty="0" err="1"/>
              <a:t>rețelelor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2010: </a:t>
            </a:r>
            <a:r>
              <a:rPr lang="en-US" sz="2600" dirty="0" err="1"/>
              <a:t>Revenirea</a:t>
            </a:r>
            <a:r>
              <a:rPr lang="en-US" sz="2600" dirty="0"/>
              <a:t> la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conceptului</a:t>
            </a:r>
            <a:r>
              <a:rPr lang="en-US" sz="2600" dirty="0"/>
              <a:t> de </a:t>
            </a:r>
            <a:r>
              <a:rPr lang="en-US" sz="2600" dirty="0" err="1"/>
              <a:t>învățare</a:t>
            </a:r>
            <a:r>
              <a:rPr lang="en-US" sz="2600" dirty="0"/>
              <a:t> </a:t>
            </a:r>
            <a:r>
              <a:rPr lang="en-US" sz="2600" dirty="0" err="1"/>
              <a:t>profundă</a:t>
            </a:r>
            <a:r>
              <a:rPr lang="en-US" sz="2600" dirty="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/>
              <a:t>prezent</a:t>
            </a:r>
            <a:r>
              <a:rPr lang="en-US" dirty="0"/>
              <a:t>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multă</a:t>
            </a:r>
            <a:r>
              <a:rPr lang="en-US" sz="2800" dirty="0"/>
              <a:t> </a:t>
            </a:r>
            <a:r>
              <a:rPr lang="en-US" sz="2800" dirty="0" err="1"/>
              <a:t>putere</a:t>
            </a:r>
            <a:r>
              <a:rPr lang="en-US" sz="2800" dirty="0"/>
              <a:t> de </a:t>
            </a:r>
            <a:r>
              <a:rPr lang="en-US" sz="2800" dirty="0" err="1"/>
              <a:t>calcul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multe</a:t>
            </a:r>
            <a:r>
              <a:rPr lang="en-US" sz="2800" dirty="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Modele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bune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Acuratețe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Numărul</a:t>
            </a:r>
            <a:r>
              <a:rPr lang="en-US" sz="1984" dirty="0"/>
              <a:t> de </a:t>
            </a:r>
            <a:r>
              <a:rPr lang="en-US" sz="1984" dirty="0" err="1"/>
              <a:t>exemple</a:t>
            </a:r>
            <a:r>
              <a:rPr lang="en-US" sz="1984" dirty="0"/>
              <a:t> </a:t>
            </a:r>
            <a:r>
              <a:rPr lang="en-US" sz="1984" dirty="0" err="1"/>
              <a:t>pentru</a:t>
            </a:r>
            <a:r>
              <a:rPr lang="en-US" sz="1984" dirty="0"/>
              <a:t> </a:t>
            </a:r>
            <a:r>
              <a:rPr lang="en-US" sz="1984" dirty="0" err="1"/>
              <a:t>antrenare</a:t>
            </a:r>
            <a:endParaRPr lang="en-US" sz="1984" dirty="0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Mii de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învățare</a:t>
                </a:r>
                <a:r>
                  <a:rPr lang="en-US" sz="2800" dirty="0"/>
                  <a:t> automata </a:t>
                </a:r>
                <a:r>
                  <a:rPr lang="en-US" sz="2800" dirty="0" err="1"/>
                  <a:t>existenți</a:t>
                </a:r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Cercetătorii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publică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sute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noi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fiecare</a:t>
                </a:r>
                <a:r>
                  <a:rPr lang="en-US" sz="2800" dirty="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Simplificând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decenii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cercetare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domeniu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putem</a:t>
                </a:r>
                <a:r>
                  <a:rPr lang="en-US" sz="2800" dirty="0"/>
                  <a:t> reduce </a:t>
                </a: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automată</a:t>
                </a:r>
                <a:r>
                  <a:rPr lang="en-US" sz="2800" dirty="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funcții</a:t>
                </a:r>
                <a:r>
                  <a:rPr lang="en-US" sz="2800" dirty="0"/>
                  <a:t> f care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mapeze</a:t>
                </a:r>
                <a:r>
                  <a:rPr lang="en-US" sz="2800" dirty="0"/>
                  <a:t> un input X </a:t>
                </a:r>
                <a:r>
                  <a:rPr lang="en-US" sz="2800" dirty="0" err="1"/>
                  <a:t>către</a:t>
                </a:r>
                <a:r>
                  <a:rPr lang="en-US" sz="2800" dirty="0"/>
                  <a:t> un output Y, </a:t>
                </a:r>
                <a:r>
                  <a:rPr lang="en-US" sz="2800" dirty="0" err="1"/>
                  <a:t>anume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Exemplu</a:t>
                </a:r>
                <a:r>
                  <a:rPr lang="en-US" sz="2800" dirty="0"/>
                  <a:t>: X: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, Y: {spam, non-spam}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Input: X   			(</a:t>
                </a:r>
                <a:r>
                  <a:rPr lang="en-US" sz="2800" dirty="0" err="1"/>
                  <a:t>imagini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texte</a:t>
                </a:r>
                <a:r>
                  <a:rPr lang="en-US" sz="2800" dirty="0"/>
                  <a:t>,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Output: Y			(spam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Funcție</a:t>
                </a:r>
                <a:r>
                  <a:rPr lang="en-US" sz="2800" dirty="0"/>
                  <a:t> Target (</a:t>
                </a:r>
                <a:r>
                  <a:rPr lang="en-US" sz="2800" dirty="0" err="1"/>
                  <a:t>necunoscută</a:t>
                </a:r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			(</a:t>
                </a:r>
                <a:r>
                  <a:rPr lang="en-US" sz="2800" dirty="0" err="1"/>
                  <a:t>realitatea</a:t>
                </a:r>
                <a:r>
                  <a:rPr lang="en-US" sz="2800" dirty="0"/>
                  <a:t> / ”</a:t>
                </a:r>
                <a:r>
                  <a:rPr lang="en-US" sz="2800" dirty="0" err="1"/>
                  <a:t>adevărata</a:t>
                </a:r>
                <a:r>
                  <a:rPr lang="en-US" sz="2800" dirty="0"/>
                  <a:t>” </a:t>
                </a:r>
                <a:r>
                  <a:rPr lang="en-US" sz="2800" dirty="0" err="1"/>
                  <a:t>mapare</a:t>
                </a:r>
                <a:r>
                  <a:rPr lang="en-US" sz="2800" dirty="0"/>
                  <a:t>)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,…</a:t>
                </a:r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Model</a:t>
                </a:r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Orice</a:t>
            </a:r>
            <a:r>
              <a:rPr lang="en-US" sz="3200" dirty="0"/>
              <a:t> </a:t>
            </a:r>
            <a:r>
              <a:rPr lang="en-US" sz="3200" dirty="0" err="1"/>
              <a:t>algoritm</a:t>
            </a:r>
            <a:r>
              <a:rPr lang="en-US" sz="3200" dirty="0"/>
              <a:t> de </a:t>
            </a:r>
            <a:r>
              <a:rPr lang="en-US" sz="3200" dirty="0" err="1"/>
              <a:t>învățare</a:t>
            </a:r>
            <a:r>
              <a:rPr lang="en-US" sz="3200" dirty="0"/>
              <a:t> </a:t>
            </a:r>
            <a:r>
              <a:rPr lang="en-US" sz="3200" dirty="0" err="1"/>
              <a:t>automată</a:t>
            </a:r>
            <a:r>
              <a:rPr lang="en-US" sz="3200" dirty="0"/>
              <a:t> are 3 </a:t>
            </a:r>
            <a:r>
              <a:rPr lang="en-US" sz="3200" dirty="0" err="1"/>
              <a:t>componente</a:t>
            </a:r>
            <a:r>
              <a:rPr lang="en-US" sz="32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Reprezentare</a:t>
            </a:r>
            <a:r>
              <a:rPr lang="en-US" sz="3200" dirty="0"/>
              <a:t> / </a:t>
            </a:r>
            <a:r>
              <a:rPr lang="en-US" sz="3200" dirty="0" err="1"/>
              <a:t>Modelare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Evaluare</a:t>
            </a:r>
            <a:r>
              <a:rPr lang="en-US" sz="3200" dirty="0"/>
              <a:t> / </a:t>
            </a:r>
            <a:r>
              <a:rPr lang="en-US" sz="3200" dirty="0" err="1"/>
              <a:t>Funcție</a:t>
            </a:r>
            <a:r>
              <a:rPr lang="en-US" sz="3200" dirty="0"/>
              <a:t> </a:t>
            </a:r>
            <a:r>
              <a:rPr lang="en-US" sz="3200" dirty="0" err="1"/>
              <a:t>obiectiv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Optimizare</a:t>
            </a:r>
            <a:endParaRPr lang="en-US" sz="32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Matematică</a:t>
            </a:r>
            <a:r>
              <a:rPr lang="en-US" sz="2200" dirty="0"/>
              <a:t> </a:t>
            </a:r>
            <a:r>
              <a:rPr lang="en-US" sz="2200" dirty="0" err="1"/>
              <a:t>aplicată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Biologie</a:t>
            </a:r>
            <a:endParaRPr lang="en-US" sz="2200" dirty="0"/>
          </a:p>
          <a:p>
            <a:pPr algn="ctr"/>
            <a:r>
              <a:rPr lang="en-US" sz="2200" dirty="0" err="1"/>
              <a:t>Neurologie</a:t>
            </a:r>
            <a:endParaRPr lang="en-US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Informatică</a:t>
            </a:r>
            <a:endParaRPr lang="en-US" sz="2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Statistică</a:t>
            </a:r>
            <a:endParaRPr lang="en-US" sz="2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Învățare</a:t>
            </a:r>
            <a:r>
              <a:rPr lang="en-US" sz="2200" dirty="0"/>
              <a:t> </a:t>
            </a:r>
            <a:r>
              <a:rPr lang="en-US" sz="2200" dirty="0" err="1"/>
              <a:t>automată</a:t>
            </a:r>
            <a:endParaRPr lang="en-US" sz="220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Biologia</a:t>
            </a:r>
            <a:r>
              <a:rPr lang="en-US" sz="2000" dirty="0"/>
              <a:t> </a:t>
            </a:r>
            <a:r>
              <a:rPr lang="en-US" sz="2000" dirty="0" err="1"/>
              <a:t>învățării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Sursă</a:t>
            </a:r>
            <a:r>
              <a:rPr lang="en-US" sz="2000" dirty="0"/>
              <a:t> de </a:t>
            </a:r>
            <a:r>
              <a:rPr lang="en-US" sz="2000" dirty="0" err="1"/>
              <a:t>inspirație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rețele</a:t>
            </a:r>
            <a:r>
              <a:rPr lang="en-US" sz="2000" dirty="0"/>
              <a:t> </a:t>
            </a:r>
            <a:r>
              <a:rPr lang="en-US" sz="2000" dirty="0" err="1"/>
              <a:t>neuronale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Algoritmi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Structuri</a:t>
            </a:r>
            <a:r>
              <a:rPr lang="en-US" sz="2000" dirty="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Analiza</a:t>
            </a:r>
            <a:r>
              <a:rPr lang="en-US" sz="2000" dirty="0"/>
              <a:t> </a:t>
            </a:r>
            <a:r>
              <a:rPr lang="en-US" sz="2000" dirty="0" err="1"/>
              <a:t>complexității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arbori</a:t>
            </a:r>
            <a:r>
              <a:rPr lang="en-US" sz="2000" dirty="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Tehnici</a:t>
            </a:r>
            <a:r>
              <a:rPr lang="en-US" sz="2000" dirty="0"/>
              <a:t> de </a:t>
            </a:r>
            <a:r>
              <a:rPr lang="en-US" sz="2000" dirty="0" err="1"/>
              <a:t>estimare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Paradigme</a:t>
            </a:r>
            <a:r>
              <a:rPr lang="en-US" sz="2000" dirty="0"/>
              <a:t> </a:t>
            </a:r>
            <a:r>
              <a:rPr lang="en-US" sz="2000" dirty="0" err="1"/>
              <a:t>teoretice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Optimalitate</a:t>
            </a:r>
            <a:r>
              <a:rPr lang="en-US" sz="2000" dirty="0"/>
              <a:t>, </a:t>
            </a:r>
            <a:r>
              <a:rPr lang="en-US" sz="2000" dirty="0" err="1"/>
              <a:t>eficiență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regula</a:t>
            </a:r>
            <a:r>
              <a:rPr lang="en-US" sz="2000" dirty="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Optimizare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Algebră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Derivate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integrale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ca un vector x cu 784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536200" y="2502000"/>
            <a:ext cx="5197320" cy="24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“Viagra”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1514474" y="2078171"/>
            <a:ext cx="7748685" cy="3206658"/>
          </a:xfrm>
          <a:prstGeom prst="rect">
            <a:avLst/>
          </a:prstGeom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 err="1"/>
              <a:t>Numărăm</a:t>
            </a:r>
            <a:r>
              <a:rPr lang="en-US" dirty="0"/>
              <a:t> </a:t>
            </a:r>
            <a:r>
              <a:rPr lang="en-US" dirty="0" err="1"/>
              <a:t>cuvintele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 err="1"/>
              <a:t>Obținem</a:t>
            </a:r>
            <a:r>
              <a:rPr lang="en-US" sz="3307" dirty="0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Algoritm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spam-</a:t>
            </a:r>
            <a:r>
              <a:rPr lang="en-US" dirty="0" err="1"/>
              <a:t>ului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ce</a:t>
              </a:r>
              <a:r>
                <a:rPr lang="en-US" sz="2000" dirty="0"/>
                <a:t>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cuvinte</a:t>
              </a:r>
              <a:r>
                <a:rPr lang="en-US" sz="2000" dirty="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unde</a:t>
              </a:r>
              <a:r>
                <a:rPr lang="en-US" sz="2000" dirty="0"/>
                <a:t> vin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ponderi</a:t>
              </a:r>
              <a:r>
                <a:rPr lang="en-US" sz="2000" dirty="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combinație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r>
              <a:rPr lang="en-US" sz="2000" dirty="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Confidență</a:t>
              </a:r>
              <a:r>
                <a:rPr lang="en-US" sz="2000" dirty="0"/>
                <a:t> / </a:t>
              </a:r>
              <a:r>
                <a:rPr lang="en-US" sz="2000" dirty="0" err="1"/>
                <a:t>garanția</a:t>
              </a:r>
              <a:r>
                <a:rPr lang="en-US" sz="2000" dirty="0"/>
                <a:t> </a:t>
              </a:r>
              <a:r>
                <a:rPr lang="en-US" sz="2000" dirty="0" err="1"/>
                <a:t>performanței</a:t>
              </a:r>
              <a:r>
                <a:rPr lang="en-US" sz="2000" dirty="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”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studenții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individual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 </a:t>
            </a:r>
            <a:r>
              <a:rPr lang="en-US" sz="2400" dirty="0" err="1"/>
              <a:t>vârstă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3,4)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3,4)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secevnțelor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Kaggle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21-50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9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51-80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81-100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101-120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121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&gt; 5,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depășită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baseline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2759400" y="4177080"/>
            <a:ext cx="5112360" cy="302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clase de obiecte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(mai specifice),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 facială,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 de texturi, etc.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învățare cu zero-exemple (Zero-shot learning)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1180080" y="2794320"/>
            <a:ext cx="7661520" cy="434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7324</TotalTime>
  <Words>2102</Words>
  <Application>Microsoft Macintosh PowerPoint</Application>
  <PresentationFormat>Custom</PresentationFormat>
  <Paragraphs>374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0" baseType="lpstr">
      <vt:lpstr>ＭＳ Ｐゴシック</vt:lpstr>
      <vt:lpstr>Arial</vt:lpstr>
      <vt:lpstr>Calibri</vt:lpstr>
      <vt:lpstr>Cambria Math</vt:lpstr>
      <vt:lpstr>DejaVu Sans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312</cp:revision>
  <dcterms:created xsi:type="dcterms:W3CDTF">2016-10-12T16:27:10Z</dcterms:created>
  <dcterms:modified xsi:type="dcterms:W3CDTF">2019-02-16T22:21:54Z</dcterms:modified>
  <dc:language>en-US</dc:language>
</cp:coreProperties>
</file>